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125" d="100"/>
          <a:sy n="125" d="100"/>
        </p:scale>
        <p:origin x="-480" y="5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C2904-E438-41F4-8EA0-99395CEEE3B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47B1F-4E5F-44B4-9AD9-B18B89F12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6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47B1F-4E5F-44B4-9AD9-B18B89F127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47B1F-4E5F-44B4-9AD9-B18B89F127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8DA-3DCE-48E2-8D2B-488036BCCFF9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E58-3996-472C-A414-B714331F7031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7651-BFA6-4273-9A5C-60BA3A5DB10F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0572-EAAC-4BA2-AA74-66296F06D7CD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02E0-1552-4901-B44D-BFABD143E645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58F7-7D9B-4EFA-BABB-9F6B4EDCC4DB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D56B-7F33-4B07-B8B5-D450FC1705DE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705D-8972-4853-A627-58A9A9DD8815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445A-C230-4E9E-9A27-A419D26EF2B0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E09-70A4-4AD3-A4F9-1A717153056F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DC00-5AD5-4AC1-B669-2B9217D93C1A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6F6C-C0AE-4FED-AA0C-F313F3925FDE}" type="datetime1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275" y="119744"/>
            <a:ext cx="5829300" cy="228599"/>
          </a:xfrm>
        </p:spPr>
        <p:txBody>
          <a:bodyPr>
            <a:normAutofit fontScale="90000"/>
          </a:bodyPr>
          <a:lstStyle/>
          <a:p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Бюлетин 0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/ Май, 2015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Зърнени </a:t>
            </a:r>
            <a:r>
              <a:rPr lang="bg-BG" sz="1100" b="1" dirty="0">
                <a:latin typeface="Times New Roman" pitchFamily="18" charset="0"/>
                <a:cs typeface="Times New Roman" pitchFamily="18" charset="0"/>
              </a:rPr>
              <a:t>и маслодайни култури </a:t>
            </a:r>
            <a:br>
              <a:rPr lang="bg-BG" sz="1100" b="1" dirty="0">
                <a:latin typeface="Times New Roman" pitchFamily="18" charset="0"/>
                <a:cs typeface="Times New Roman" pitchFamily="18" charset="0"/>
              </a:rPr>
            </a:b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8376" y="399142"/>
            <a:ext cx="3396348" cy="226785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bg-BG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Моментно състояние в развитието на сектора в България</a:t>
            </a:r>
            <a:endParaRPr lang="bg-BG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Есенните посеви в централна северна и североизточна  България са в добро състояние. В останалата част от страната има известно забавяне на растежа, но в общи линии развитието на есенниците може да се определи като задоволително. Предвидените площи за пролетните култури за засети, макар и с леки закъснения. </a:t>
            </a:r>
          </a:p>
          <a:p>
            <a:pPr algn="just">
              <a:spcBef>
                <a:spcPts val="0"/>
              </a:spcBef>
            </a:pP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 месеца има износ на пшеница от </a:t>
            </a:r>
            <a:r>
              <a:rPr lang="bg-BG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порякъка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66 000 тона, 10 000 ечемик  5000 тона царевица. Леко увеличение при изнесените количества при износа на слънчоглед. На месечна база няма рязка динамика в движението на цените.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089" y="2782416"/>
            <a:ext cx="3396349" cy="4124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Развитие на </a:t>
            </a:r>
            <a:r>
              <a:rPr lang="bg-BG" sz="1000" b="1" dirty="0" smtClean="0">
                <a:latin typeface="Times New Roman" pitchFamily="18" charset="0"/>
                <a:cs typeface="Times New Roman" pitchFamily="18" charset="0"/>
              </a:rPr>
              <a:t>производството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и търговията в света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Май  баланса за 2015/16 г. има увеличение на прогнозата за световната зърнена реколта с респектиращите 21 млн.т,  от 1947 млн.т на  1968 млн.т. По-оптимистичната прогноза е следствие на ревизиране в посока увеличение на оценките за добив от пшеница и царевица в света през 2015/16 г. И в двата случая става въпрос за вдигането на прогнозната летва с по 10 млн. т – до 715 млн.т за пшеница и до 961 млн. тона за царевица, в сравнение с 705 млн.т и 951 млн.т съответно, очаквани през април и 721 млн.т и 997 млн.т през настояща маркетингова година. Очакванията за рапицата са по-малко производство – почти 4 млн.тона дължащо се на понижения интерес в ЕС и по-ниските добиви в Канада породени от измръзване.</a:t>
            </a:r>
          </a:p>
          <a:p>
            <a:pPr algn="just"/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 търговията през месеца се забелязва сравнително интензивен износ на руска пшеница.</a:t>
            </a:r>
            <a:endParaRPr lang="bg-BG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Европейската пшеница към момента се търгува на ниво от 180-185евро/тон, в Чикаго 179 евро/тон. което на годишна база сравнено с предходната година е с около 10евро/т по – малко. Слънчогледа бележи </a:t>
            </a:r>
            <a:r>
              <a:rPr lang="bg-BG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тренд</a:t>
            </a:r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поскъпване от 370евро/т в началото на месеца до 405евро на тон към 31.05.</a:t>
            </a:r>
          </a:p>
          <a:p>
            <a:pPr algn="just"/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381000"/>
            <a:ext cx="6400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99777" y="7010400"/>
            <a:ext cx="2887446" cy="1492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1000" b="1" dirty="0" smtClean="0">
                <a:latin typeface="Times New Roman" pitchFamily="18" charset="0"/>
                <a:cs typeface="Times New Roman" pitchFamily="18" charset="0"/>
              </a:rPr>
              <a:t>Очаквания</a:t>
            </a:r>
          </a:p>
          <a:p>
            <a:pPr algn="just">
              <a:buFont typeface="Arial" pitchFamily="34" charset="0"/>
              <a:buChar char="•"/>
            </a:pPr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Очертаващите се високи преходни запаси в световен аспект ще поддържат добри позиции за купувачите при пшеница и царевица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допълнение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развитието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климатичните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следващите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няколко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седмици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перспективите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производство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подкрепи  цените на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пшеницата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царевицата</a:t>
            </a:r>
            <a:endParaRPr lang="bg-BG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000" dirty="0" smtClean="0"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799" y="7010400"/>
            <a:ext cx="3453499" cy="1646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1000" b="1" dirty="0" smtClean="0">
                <a:latin typeface="Times New Roman" pitchFamily="18" charset="0"/>
                <a:cs typeface="Times New Roman" pitchFamily="18" charset="0"/>
              </a:rPr>
              <a:t>Важни събития през месеца</a:t>
            </a:r>
          </a:p>
          <a:p>
            <a:pPr algn="just">
              <a:buFont typeface="Arial" pitchFamily="34" charset="0"/>
              <a:buChar char="•"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Стабилизиране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развитието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есенниците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Приключване навреме на сеитбата при пролетните култури.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Публикуване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доклада на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USDA </a:t>
            </a:r>
            <a:r>
              <a:rPr lang="bg-BG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текущия месец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на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оценката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новата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реколта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пшеница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новата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година.</a:t>
            </a:r>
          </a:p>
          <a:p>
            <a:pPr algn="just">
              <a:buFont typeface="Arial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Увеличение на цената на маслодайните семена</a:t>
            </a:r>
            <a:endParaRPr lang="bg-BG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79696"/>
              </p:ext>
            </p:extLst>
          </p:nvPr>
        </p:nvGraphicFramePr>
        <p:xfrm>
          <a:off x="3584115" y="459432"/>
          <a:ext cx="2911936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211"/>
                <a:gridCol w="1557725"/>
              </a:tblGrid>
              <a:tr h="223581">
                <a:tc gridSpan="2"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Изкупни цени България, евро/тон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6317">
                <a:tc>
                  <a:txBody>
                    <a:bodyPr/>
                    <a:lstStyle/>
                    <a:p>
                      <a:endParaRPr lang="bg-BG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i="1" dirty="0" smtClean="0"/>
                        <a:t>31.05.2015г</a:t>
                      </a:r>
                      <a:endParaRPr lang="en-US" sz="900" b="1" i="1" dirty="0"/>
                    </a:p>
                  </a:txBody>
                  <a:tcPr/>
                </a:tc>
              </a:tr>
              <a:tr h="372634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Пшеница фуражна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/>
                        <a:t>135</a:t>
                      </a:r>
                      <a:endParaRPr lang="en-US" sz="1200" b="1" dirty="0" smtClean="0"/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244618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Пшеница хлебна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/>
                        <a:t>166</a:t>
                      </a:r>
                      <a:endParaRPr lang="en-US" sz="1200" b="1" dirty="0" smtClean="0"/>
                    </a:p>
                  </a:txBody>
                  <a:tcPr/>
                </a:tc>
              </a:tr>
              <a:tr h="223581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Ечемик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138,05 </a:t>
                      </a:r>
                      <a:r>
                        <a:rPr lang="en-US" sz="1200" b="1" dirty="0" smtClean="0"/>
                        <a:t>NQ</a:t>
                      </a:r>
                      <a:endParaRPr lang="en-US" sz="1200" b="1" dirty="0"/>
                    </a:p>
                  </a:txBody>
                  <a:tcPr/>
                </a:tc>
              </a:tr>
              <a:tr h="223581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Царевица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138,</a:t>
                      </a:r>
                      <a:r>
                        <a:rPr lang="en-US" sz="1200" b="1" dirty="0" smtClean="0"/>
                        <a:t>38</a:t>
                      </a:r>
                      <a:endParaRPr lang="en-US" sz="1200" b="1" dirty="0"/>
                    </a:p>
                  </a:txBody>
                  <a:tcPr/>
                </a:tc>
              </a:tr>
              <a:tr h="223581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Слънчоглед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347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668"/>
              </p:ext>
            </p:extLst>
          </p:nvPr>
        </p:nvGraphicFramePr>
        <p:xfrm>
          <a:off x="3573227" y="3276599"/>
          <a:ext cx="3039847" cy="336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80"/>
                <a:gridCol w="1317267"/>
              </a:tblGrid>
              <a:tr h="304891">
                <a:tc gridSpan="2"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Международна търговия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</a:pPr>
                      <a:r>
                        <a:rPr lang="bg-BG" sz="1100" b="1" dirty="0" smtClean="0"/>
                        <a:t>31.05.2015г</a:t>
                      </a:r>
                      <a:endParaRPr lang="en-US" sz="1100" b="1" dirty="0"/>
                    </a:p>
                  </a:txBody>
                  <a:tcPr/>
                </a:tc>
              </a:tr>
              <a:tr h="548804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Пшеница </a:t>
                      </a:r>
                      <a:r>
                        <a:rPr lang="en-US" sz="1000" b="1" dirty="0" err="1" smtClean="0"/>
                        <a:t>Matif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bg-BG" sz="1000" b="1" dirty="0" smtClean="0"/>
                        <a:t>евро/тон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en-US" sz="900" b="1" dirty="0" smtClean="0"/>
                        <a:t>1</a:t>
                      </a:r>
                      <a:r>
                        <a:rPr lang="bg-BG" sz="900" b="1" dirty="0" smtClean="0"/>
                        <a:t>83,</a:t>
                      </a:r>
                      <a:r>
                        <a:rPr lang="en-US" sz="900" b="1" dirty="0" smtClean="0"/>
                        <a:t>50</a:t>
                      </a:r>
                      <a:endParaRPr lang="en-US" sz="900" b="1" dirty="0"/>
                    </a:p>
                  </a:txBody>
                  <a:tcPr/>
                </a:tc>
              </a:tr>
              <a:tr h="620747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Царевица</a:t>
                      </a:r>
                      <a:endParaRPr lang="en-US" sz="1000" b="1" dirty="0" smtClean="0"/>
                    </a:p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en-US" sz="1000" b="1" dirty="0" err="1" smtClean="0"/>
                        <a:t>Matif</a:t>
                      </a:r>
                      <a:endParaRPr lang="en-US" sz="1000" b="1" dirty="0" smtClean="0"/>
                    </a:p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евро/тон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en-US" sz="900" b="1" dirty="0" smtClean="0"/>
                        <a:t>164</a:t>
                      </a:r>
                      <a:endParaRPr lang="en-US" sz="900" b="1" dirty="0"/>
                    </a:p>
                  </a:txBody>
                  <a:tcPr/>
                </a:tc>
              </a:tr>
              <a:tr h="485802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Пшеница, </a:t>
                      </a:r>
                      <a:r>
                        <a:rPr lang="en-US" sz="1000" b="1" dirty="0" smtClean="0"/>
                        <a:t>Chicago</a:t>
                      </a:r>
                      <a:r>
                        <a:rPr lang="bg-BG" sz="1000" b="1" dirty="0" smtClean="0"/>
                        <a:t> </a:t>
                      </a:r>
                      <a:endParaRPr lang="en-US" sz="1000" b="1" dirty="0" smtClean="0"/>
                    </a:p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евро/тон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900" b="1" dirty="0" smtClean="0"/>
                        <a:t>179</a:t>
                      </a:r>
                      <a:endParaRPr lang="en-US" sz="900" b="1" dirty="0"/>
                    </a:p>
                  </a:txBody>
                  <a:tcPr/>
                </a:tc>
              </a:tr>
              <a:tr h="485802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Слънчоглед</a:t>
                      </a:r>
                    </a:p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Ротердам, евро/тон</a:t>
                      </a:r>
                      <a:endParaRPr lang="en-US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900" b="1" dirty="0" smtClean="0"/>
                        <a:t>370</a:t>
                      </a:r>
                      <a:endParaRPr lang="en-US" sz="900" b="1" dirty="0"/>
                    </a:p>
                  </a:txBody>
                  <a:tcPr/>
                </a:tc>
              </a:tr>
              <a:tr h="548804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Рапица </a:t>
                      </a:r>
                      <a:r>
                        <a:rPr lang="en-US" sz="1000" b="1" dirty="0" err="1" smtClean="0"/>
                        <a:t>Matif</a:t>
                      </a:r>
                      <a:endParaRPr lang="bg-BG" sz="1000" b="1" dirty="0" smtClean="0"/>
                    </a:p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bg-BG" sz="1000" b="1" dirty="0" smtClean="0"/>
                        <a:t>Доставка</a:t>
                      </a:r>
                      <a:r>
                        <a:rPr lang="bg-BG" sz="1000" b="1" baseline="0" dirty="0" smtClean="0"/>
                        <a:t> Юни 2015</a:t>
                      </a:r>
                      <a:r>
                        <a:rPr lang="en-US" sz="1000" b="1" baseline="0" dirty="0" smtClean="0"/>
                        <a:t>,</a:t>
                      </a:r>
                      <a:r>
                        <a:rPr lang="bg-BG" sz="1000" b="1" baseline="0" dirty="0" smtClean="0"/>
                        <a:t> </a:t>
                      </a:r>
                      <a:r>
                        <a:rPr lang="bg-BG" sz="1000" b="1" dirty="0" smtClean="0"/>
                        <a:t>Евро/тон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en-US" sz="900" b="1" dirty="0" smtClean="0"/>
                        <a:t>37</a:t>
                      </a:r>
                      <a:r>
                        <a:rPr lang="bg-BG" sz="900" b="1" dirty="0" smtClean="0"/>
                        <a:t>5</a:t>
                      </a:r>
                      <a:r>
                        <a:rPr lang="en-US" sz="900" b="1" dirty="0" smtClean="0"/>
                        <a:t>,0</a:t>
                      </a:r>
                      <a:endParaRPr lang="en-US" sz="9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Текстово поле 2"/>
          <p:cNvSpPr txBox="1"/>
          <p:nvPr/>
        </p:nvSpPr>
        <p:spPr>
          <a:xfrm>
            <a:off x="3611328" y="2551584"/>
            <a:ext cx="21118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900" dirty="0" smtClean="0"/>
              <a:t>     Източник: НСИ</a:t>
            </a:r>
            <a:r>
              <a:rPr lang="en-US" sz="900" dirty="0" smtClean="0"/>
              <a:t>,</a:t>
            </a:r>
            <a:r>
              <a:rPr lang="bg-BG" sz="900" dirty="0" smtClean="0"/>
              <a:t>, ЕК Май 2015</a:t>
            </a:r>
            <a:endParaRPr lang="bg-BG" sz="900" dirty="0"/>
          </a:p>
        </p:txBody>
      </p:sp>
      <p:sp>
        <p:nvSpPr>
          <p:cNvPr id="14" name="Текстово поле 13"/>
          <p:cNvSpPr txBox="1"/>
          <p:nvPr/>
        </p:nvSpPr>
        <p:spPr>
          <a:xfrm>
            <a:off x="3601803" y="6622018"/>
            <a:ext cx="2590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900" dirty="0" smtClean="0"/>
              <a:t>Източник: </a:t>
            </a:r>
            <a:r>
              <a:rPr lang="en-US" sz="900" dirty="0" smtClean="0"/>
              <a:t>USDA  - </a:t>
            </a:r>
            <a:r>
              <a:rPr lang="en-US" sz="900" dirty="0" err="1" smtClean="0"/>
              <a:t>OILseed</a:t>
            </a:r>
            <a:r>
              <a:rPr lang="en-US" sz="900" dirty="0" smtClean="0"/>
              <a:t> market and trade 2015, Euronext</a:t>
            </a:r>
            <a:r>
              <a:rPr lang="bg-BG" sz="900" dirty="0" smtClean="0"/>
              <a:t> </a:t>
            </a:r>
            <a:r>
              <a:rPr lang="en-US" sz="900" dirty="0" err="1" smtClean="0"/>
              <a:t>Matif</a:t>
            </a:r>
            <a:r>
              <a:rPr lang="en-US" sz="900" dirty="0" smtClean="0"/>
              <a:t>, </a:t>
            </a:r>
            <a:endParaRPr lang="bg-BG" sz="900" dirty="0" smtClean="0"/>
          </a:p>
          <a:p>
            <a:endParaRPr lang="bg-BG" sz="900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514724" y="2916942"/>
            <a:ext cx="311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000" b="1" dirty="0" smtClean="0"/>
              <a:t>Цени на европейска и американска пшеница, царевица ,слънчоглед, рапица  евро/тон</a:t>
            </a:r>
            <a:endParaRPr lang="bg-BG" sz="1000" b="1" dirty="0"/>
          </a:p>
        </p:txBody>
      </p:sp>
    </p:spTree>
    <p:extLst>
      <p:ext uri="{BB962C8B-B14F-4D97-AF65-F5344CB8AC3E}">
        <p14:creationId xmlns:p14="http://schemas.microsoft.com/office/powerpoint/2010/main" val="41550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6477000" cy="228599"/>
          </a:xfrm>
        </p:spPr>
        <p:txBody>
          <a:bodyPr>
            <a:normAutofit fontScale="90000"/>
          </a:bodyPr>
          <a:lstStyle/>
          <a:p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Бюлетин 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100" smtClean="0">
                <a:latin typeface="Times New Roman" pitchFamily="18" charset="0"/>
                <a:cs typeface="Times New Roman" pitchFamily="18" charset="0"/>
              </a:rPr>
              <a:t>/ април-май </a:t>
            </a:r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3124200" cy="990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bg-BG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на производството и търговията в България</a:t>
            </a:r>
          </a:p>
          <a:p>
            <a:pPr algn="just">
              <a:buFont typeface="Arial" pitchFamily="34" charset="0"/>
              <a:buChar char="•"/>
            </a:pPr>
            <a:r>
              <a:rPr lang="bg-BG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Изкупните цени на суровото мляко през Април в България продължават да се понижават с 7,1 % - от  60,38 лева/100 кг. през Март на 55,72 лева/100 кг. през Април. Прогнозната цена за м. Май е още по-ниска 53,32 лева/100 кг.</a:t>
            </a:r>
          </a:p>
          <a:p>
            <a:pPr algn="just">
              <a:buFont typeface="Arial" pitchFamily="34" charset="0"/>
              <a:buChar char="•"/>
            </a:pPr>
            <a:endParaRPr lang="bg-BG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bg-BG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bg-BG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828800"/>
            <a:ext cx="3124200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Развитие на производството и търговията в света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Цените суровото мляко на ниво ЕС продължават да се понижават с -0,7 % за Април, при – 0, 9 % за Март. Българската цена е  малко под средната за ЕС13 за Април – 55,92 лева за 100 кг.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 периода Януари –Март изкупеното мляко в ЕС е намаляло с 1,3 % в сравнение с 2014 г. Предварителни данни за м. Април също показват понижение.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Цените на сухите млека и маслото са под натиск, докато цените на сирената по-скоро се стабилизират.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ниво ЕС има понижение на търсенето на млечни продукти за първото тримесечие, както като обем, така и като стойност.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Износът на ЕС за първите три месеца в млечен еквивалент се е увеличил с 1,5%, докато вносът е намалял с 4%.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Рентабилността на фермерите се поддържа от по-ниските цени на горивата и фуражите.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 САЩ е намалена прогнозата за увеличение на произвдството от сурово краве мляко от 1,9% на 1,3% поради по-ниските добиви и сушата в Калифорния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381000"/>
            <a:ext cx="6477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9000" y="7315200"/>
            <a:ext cx="3200400" cy="2108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Очаквания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Отпадането на дерогацията прилагане на хигиенните изисквания за суровото мляко  края на 2015 г. ще доведе в началото на следващата година до рязко увеличение на кравите за месо и кравите в лични стопанства, като това ще бъде за сметка на броя на млечните крави. Предвид спадащите цени на млякото е малко вероятно фермерите да решат да инвестират за да изпълнят изискванията за ферма първа категория.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Цените на млечните продукти в ЕС ще зависят в голяма степен от развитието на световния пазар и търсенето на Русия и Китай и развитието на техния млечен сектор.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5715000"/>
            <a:ext cx="3124200" cy="3308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Важни събития през месеца</a:t>
            </a:r>
          </a:p>
          <a:p>
            <a:pPr>
              <a:buFont typeface="Arial" pitchFamily="34" charset="0"/>
              <a:buChar char="•"/>
            </a:pPr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Според министър Десислава Танева България няма възможност да иска нова дерогация.</a:t>
            </a:r>
            <a:endParaRPr lang="bg-BG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БАБХ прави проверки на ферми и събирателни пунктове с цел категоризация на млечните ферми – на тези които отговарят на стандартите ще бъде повишена категорията , а други ще трябва да преминат в месно направление или категория “Лично стопанство” (до 3 броя животни).  Всички стопанства които имат над 10 крави трябва да достигнат 1-ва категория до месец Септември. </a:t>
            </a:r>
          </a:p>
          <a:p>
            <a:pPr>
              <a:buFont typeface="Arial" pitchFamily="34" charset="0"/>
              <a:buChar char="•"/>
            </a:pPr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През месец Юни ще пристигне мисия на ЕС, която да провери качеството на млякото.</a:t>
            </a:r>
          </a:p>
          <a:p>
            <a:pPr>
              <a:buFont typeface="Arial" pitchFamily="34" charset="0"/>
              <a:buChar char="•"/>
            </a:pPr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Пет български сдружения са спечелили проекти за реклама на храни за 17 млн.евро субсидирана от ЕК. Реклама на млечни продукти ще се извършва в ОАЕ, Азербайджан и Казахстан</a:t>
            </a:r>
          </a:p>
          <a:p>
            <a:endParaRPr lang="bg-BG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352800" y="914400"/>
          <a:ext cx="3276600" cy="129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91921">
                <a:tc gridSpan="6"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Цени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сурово мляк</a:t>
                      </a:r>
                      <a:r>
                        <a:rPr lang="en-US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o, 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лв/100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676">
                <a:tc>
                  <a:txBody>
                    <a:bodyPr/>
                    <a:lstStyle/>
                    <a:p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02.2015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03.2015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04.2015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∆%y-1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901">
                <a:tc>
                  <a:txBody>
                    <a:bodyPr/>
                    <a:lstStyle/>
                    <a:p>
                      <a:r>
                        <a:rPr lang="bg-BG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България </a:t>
                      </a:r>
                      <a:endParaRPr lang="en-US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60.90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60.38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55,72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-7,1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</a:tr>
              <a:tr h="364901">
                <a:tc>
                  <a:txBody>
                    <a:bodyPr/>
                    <a:lstStyle/>
                    <a:p>
                      <a:r>
                        <a:rPr lang="bg-BG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ЕС (13)</a:t>
                      </a:r>
                      <a:endParaRPr lang="en-US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56.19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56.62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55,92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-0,02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-17,1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352800" y="2666999"/>
          <a:ext cx="3276600" cy="10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33527">
                <a:tc gridSpan="6"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сухо мляко (обезмаслено), лв/100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938"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02.2015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03.2015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04.2015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∆%y-1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1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България </a:t>
                      </a:r>
                      <a:endParaRPr lang="en-US" sz="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938"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ЕС (28)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420.50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424.41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385,30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-9,22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-35,5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352800" y="4038600"/>
          <a:ext cx="3276600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137160">
                <a:tc gridSpan="6"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масло, лв/100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02.2015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03.2015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04.2015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∆%y-1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smtClean="0"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1104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1088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+0,07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+4,5%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ЕС (28)</a:t>
                      </a:r>
                      <a:endParaRPr lang="en-US" sz="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621.95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637.60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-1,6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-11,08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52800" y="5715000"/>
          <a:ext cx="3200400" cy="1408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24116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кашкавал Витоша/сирене Чедър, лв/100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13"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02.2015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03.2015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04.2015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∆%y-1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България </a:t>
                      </a:r>
                      <a:endParaRPr lang="en-US" sz="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1012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1049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+3,6%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- 1,6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ЕС (28)</a:t>
                      </a:r>
                      <a:endParaRPr lang="en-US" sz="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641.51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651.29</a:t>
                      </a:r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629.78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-3,3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-19,29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2400" y="457200"/>
            <a:ext cx="64770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Мляко и Млечни продукти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9000" y="7162800"/>
            <a:ext cx="32004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2800" y="2286000"/>
            <a:ext cx="32004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2800" y="3810000"/>
            <a:ext cx="32004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 (цените са към 2-ра седмица на месеца)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6600" y="5562600"/>
            <a:ext cx="32004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9220200"/>
            <a:ext cx="304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g-BG" sz="800" b="1" dirty="0" smtClean="0">
                <a:latin typeface="Times New Roman" pitchFamily="18" charset="0"/>
                <a:cs typeface="Times New Roman" pitchFamily="18" charset="0"/>
              </a:rPr>
              <a:t>Източници</a:t>
            </a:r>
          </a:p>
          <a:p>
            <a:pPr>
              <a:buFont typeface="Arial" pitchFamily="34" charset="0"/>
              <a:buChar char="•"/>
            </a:pPr>
            <a:r>
              <a:rPr lang="bg-BG" sz="800" dirty="0" smtClean="0">
                <a:latin typeface="Times New Roman" pitchFamily="18" charset="0"/>
                <a:cs typeface="Times New Roman" pitchFamily="18" charset="0"/>
              </a:rPr>
              <a:t> В бюлетина са използвани данни от Млечната обсерватория на ЕК и Държавната комисия по стоковите борси и тържищата. Цените са за третата седмица на месец Април.</a:t>
            </a:r>
            <a:endParaRPr lang="bg-BG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5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6477000" cy="228599"/>
          </a:xfrm>
        </p:spPr>
        <p:txBody>
          <a:bodyPr>
            <a:normAutofit fontScale="90000"/>
          </a:bodyPr>
          <a:lstStyle/>
          <a:p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Бюлетин 05 /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100" dirty="0" smtClean="0">
                <a:latin typeface="Times New Roman" pitchFamily="18" charset="0"/>
                <a:cs typeface="Times New Roman" pitchFamily="18" charset="0"/>
              </a:rPr>
              <a:t>май 2015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3124200" cy="1905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bg-BG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на производството и търговията в България</a:t>
            </a:r>
          </a:p>
          <a:p>
            <a:pPr algn="just">
              <a:buFont typeface="Arial" pitchFamily="34" charset="0"/>
              <a:buChar char="•"/>
            </a:pPr>
            <a:r>
              <a:rPr lang="bg-BG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Цените на свинското през април се е повишила с 2% спрямо март, а през май намалява с около 2% спрямо април. Цените на пилешкото намаляват с около4% през май, спрямо април;</a:t>
            </a:r>
            <a:endParaRPr lang="bg-BG" sz="1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g-BG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 първото тримесечие вносът на свинско месо </a:t>
            </a:r>
            <a:r>
              <a:rPr lang="bg-BG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продължава да е значителен, което вероятно се дължи на по-ниските световни цени на свинско месо и особено по-ниските цени в ЕС.</a:t>
            </a:r>
          </a:p>
          <a:p>
            <a:pPr algn="just"/>
            <a:endParaRPr lang="bg-BG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" y="3200400"/>
            <a:ext cx="3124200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Развитие на производството и търговията в света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Птицевъдството в САЩ ударено от птичи грип, най-вече е засегнато производството на яйца и производството на </a:t>
            </a:r>
            <a:r>
              <a:rPr lang="bg-BG" sz="1000" dirty="0" err="1" smtClean="0">
                <a:latin typeface="Times New Roman" pitchFamily="18" charset="0"/>
                <a:cs typeface="Times New Roman" pitchFamily="18" charset="0"/>
              </a:rPr>
              <a:t>пуешко</a:t>
            </a: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 месо;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Китай намалява вноса на птиче, поради засилено вътрешно производство, но не в значителни стойности;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Цените на световния пазар на свинско намаляват 18,4% , а на телешко и птиче продължават да държат високо ниво.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Очакванията за добра реколта на фуражи ще се отрази благоприятно на месните животновъди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381000"/>
            <a:ext cx="6477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7988915"/>
            <a:ext cx="3200400" cy="1492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Очаквания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Продължаване на тренда за ръст в цените на телешко;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Свинското в световен мащаб продължава да поевтинява;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Цените на птиче месо в САЩ, падат, поради ограниченията в износа и </a:t>
            </a:r>
            <a:r>
              <a:rPr lang="bg-BG" sz="1000" dirty="0" err="1" smtClean="0">
                <a:latin typeface="Times New Roman" pitchFamily="18" charset="0"/>
                <a:cs typeface="Times New Roman" pitchFamily="18" charset="0"/>
              </a:rPr>
              <a:t>повижаване</a:t>
            </a: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 на вътрешното предлагане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Очаквания за лек ръст на птичето на световните пазари.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8458200"/>
            <a:ext cx="3124200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Важни събития през месеца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Птичи грип в САЩ и Китай;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Удължени са санкциите срещу Русия, като Русия също удължи забраната за внос. Забранен е и внос от </a:t>
            </a:r>
            <a:r>
              <a:rPr lang="bg-BG" sz="1000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 някои месопреработвателни предприятия Бразилия, поради </a:t>
            </a:r>
            <a:r>
              <a:rPr lang="bg-BG" sz="1000" dirty="0" err="1" smtClean="0">
                <a:latin typeface="Times New Roman" pitchFamily="18" charset="0"/>
                <a:cs typeface="Times New Roman" pitchFamily="18" charset="0"/>
              </a:rPr>
              <a:t>нестпазени</a:t>
            </a:r>
            <a:r>
              <a:rPr lang="bg-BG" sz="1000" dirty="0" smtClean="0">
                <a:latin typeface="Times New Roman" pitchFamily="18" charset="0"/>
                <a:cs typeface="Times New Roman" pitchFamily="18" charset="0"/>
              </a:rPr>
              <a:t> санитарни изисквания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100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457200"/>
            <a:ext cx="6477000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1100" b="1" cap="all" dirty="0" smtClean="0">
                <a:latin typeface="Times New Roman" pitchFamily="18" charset="0"/>
                <a:cs typeface="Times New Roman" pitchFamily="18" charset="0"/>
              </a:rPr>
              <a:t>Месо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94596"/>
              </p:ext>
            </p:extLst>
          </p:nvPr>
        </p:nvGraphicFramePr>
        <p:xfrm>
          <a:off x="3383280" y="1066800"/>
          <a:ext cx="2807208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648"/>
                <a:gridCol w="548640"/>
                <a:gridCol w="548640"/>
                <a:gridCol w="548640"/>
                <a:gridCol w="548640"/>
              </a:tblGrid>
              <a:tr h="22860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Цени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говеждо и телешко месо, </a:t>
                      </a:r>
                      <a:r>
                        <a:rPr lang="bg-BG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лв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04.2015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05.2015.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m-1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y-1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435.31</a:t>
                      </a:r>
                      <a:endParaRPr lang="bg-BG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458.61</a:t>
                      </a:r>
                      <a:endParaRPr lang="bg-BG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bg-BG" sz="8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5,35</a:t>
                      </a:r>
                      <a:endParaRPr lang="en-US" sz="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312">
                <a:tc>
                  <a:txBody>
                    <a:bodyPr/>
                    <a:lstStyle/>
                    <a:p>
                      <a:r>
                        <a:rPr lang="bg-BG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ЕС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704.53</a:t>
                      </a:r>
                      <a:endParaRPr lang="bg-BG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702.09</a:t>
                      </a:r>
                      <a:endParaRPr lang="bg-BG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-0,35</a:t>
                      </a:r>
                      <a:endParaRPr lang="en-US" sz="8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539485"/>
              </p:ext>
            </p:extLst>
          </p:nvPr>
        </p:nvGraphicFramePr>
        <p:xfrm>
          <a:off x="3390900" y="2438400"/>
          <a:ext cx="279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46100"/>
                <a:gridCol w="546100"/>
                <a:gridCol w="546100"/>
                <a:gridCol w="546100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Цени на свинско месо, </a:t>
                      </a:r>
                      <a:r>
                        <a:rPr lang="bg-BG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лв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04. 2015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05.2015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m-1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y-1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България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326.57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-2,06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-15,0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281.72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-1,40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-13,4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74118"/>
              </p:ext>
            </p:extLst>
          </p:nvPr>
        </p:nvGraphicFramePr>
        <p:xfrm>
          <a:off x="3390900" y="3810000"/>
          <a:ext cx="2804160" cy="94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48640"/>
                <a:gridCol w="548640"/>
                <a:gridCol w="548640"/>
                <a:gridCol w="548640"/>
              </a:tblGrid>
              <a:tr h="13716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Цени на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птиче месо,  </a:t>
                      </a:r>
                      <a:r>
                        <a:rPr lang="bg-BG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лв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04.2015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05.2015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m-1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y-1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България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297.45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285.95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-3,87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-0,4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367.53	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367.84</a:t>
                      </a:r>
                    </a:p>
                    <a:p>
                      <a:pPr marL="0" algn="ctr" defTabSz="914400" rtl="0" eaLnBrk="1" fontAlgn="b" latinLnBrk="0" hangingPunct="1"/>
                      <a:endParaRPr lang="en-US" sz="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0,08</a:t>
                      </a:r>
                      <a:endParaRPr lang="en-US" sz="800" b="1" kern="1200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-3,5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47912"/>
              </p:ext>
            </p:extLst>
          </p:nvPr>
        </p:nvGraphicFramePr>
        <p:xfrm>
          <a:off x="3436620" y="5181600"/>
          <a:ext cx="281178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646"/>
                <a:gridCol w="549534"/>
                <a:gridCol w="549534"/>
                <a:gridCol w="549534"/>
                <a:gridCol w="549534"/>
              </a:tblGrid>
              <a:tr h="2473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Цени на агнешко месо, </a:t>
                      </a:r>
                      <a:r>
                        <a:rPr lang="bg-BG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лв</a:t>
                      </a:r>
                      <a:r>
                        <a:rPr lang="bg-BG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/100 кг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522">
                <a:tc>
                  <a:txBody>
                    <a:bodyPr/>
                    <a:lstStyle/>
                    <a:p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04. 2015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05.2015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m-1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% y-1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4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България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1411.062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1443.16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+2,27</a:t>
                      </a:r>
                      <a:endParaRPr lang="en-US" sz="800" b="1" kern="1200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+15,13</a:t>
                      </a:r>
                      <a:endParaRPr lang="en-US" sz="800" b="1" kern="1200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64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1206.865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1127.833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-6,55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-0,76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390900" y="2057400"/>
            <a:ext cx="32004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90900" y="3505200"/>
            <a:ext cx="32004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06140" y="4899660"/>
            <a:ext cx="32004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6324600"/>
            <a:ext cx="32004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5943600"/>
            <a:ext cx="3124200" cy="181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160020" y="7848600"/>
            <a:ext cx="32004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Източник:ЕК</a:t>
            </a:r>
            <a:endParaRPr lang="en-US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0020" y="5715000"/>
            <a:ext cx="3200400" cy="114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 цените на птиче месо</a:t>
            </a:r>
            <a:endParaRPr lang="en-US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1353</Words>
  <Application>Microsoft Office PowerPoint</Application>
  <PresentationFormat>A4 Paper (210x297 mm)</PresentationFormat>
  <Paragraphs>231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Бюлетин 05 / Май, 2015        Зърнени и маслодайни култури  </vt:lpstr>
      <vt:lpstr>Бюлетин 04 / април-май 2015</vt:lpstr>
      <vt:lpstr>Бюлетин 05 / май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Бюлетин 01 / януари 2015</dc:title>
  <dc:creator>M58p</dc:creator>
  <cp:lastModifiedBy>M58p</cp:lastModifiedBy>
  <cp:revision>94</cp:revision>
  <cp:lastPrinted>2015-03-16T10:59:41Z</cp:lastPrinted>
  <dcterms:created xsi:type="dcterms:W3CDTF">2006-08-16T00:00:00Z</dcterms:created>
  <dcterms:modified xsi:type="dcterms:W3CDTF">2015-06-23T11:15:55Z</dcterms:modified>
</cp:coreProperties>
</file>